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67" r:id="rId5"/>
    <p:sldId id="268" r:id="rId6"/>
    <p:sldId id="259" r:id="rId7"/>
    <p:sldId id="269" r:id="rId8"/>
    <p:sldId id="270" r:id="rId9"/>
    <p:sldId id="271" r:id="rId10"/>
    <p:sldId id="272" r:id="rId11"/>
    <p:sldId id="260" r:id="rId12"/>
    <p:sldId id="261" r:id="rId13"/>
    <p:sldId id="273" r:id="rId14"/>
    <p:sldId id="277" r:id="rId15"/>
    <p:sldId id="279" r:id="rId16"/>
    <p:sldId id="276" r:id="rId17"/>
    <p:sldId id="274" r:id="rId18"/>
    <p:sldId id="264" r:id="rId19"/>
    <p:sldId id="265" r:id="rId20"/>
    <p:sldId id="278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83DA6-3BFF-41D9-8052-5B4816FA7170}" type="datetimeFigureOut">
              <a:rPr lang="ru-RU" smtClean="0"/>
              <a:pPr/>
              <a:t>21.05.2011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118F-6CCB-44C5-BDBD-A8F3F1571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Дисбактериоз</a:t>
            </a:r>
            <a:r>
              <a:rPr lang="ru-RU" dirty="0" smtClean="0"/>
              <a:t>: миф или реальность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Докладчик: главный врач сети ветеринарных клиник «Вега» Дегтярев М.В.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Микрофлора кишечника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Бродильные процессы, вызванные бактериями, приводят к образованию ацетата, бутирата </a:t>
            </a:r>
            <a:r>
              <a:rPr lang="ru-RU" dirty="0" err="1" smtClean="0"/>
              <a:t>пропионата</a:t>
            </a:r>
            <a:r>
              <a:rPr lang="ru-RU" dirty="0" smtClean="0"/>
              <a:t>, и короткоцепочечных жирных кислот.</a:t>
            </a:r>
          </a:p>
          <a:p>
            <a:r>
              <a:rPr lang="ru-RU" dirty="0" smtClean="0"/>
              <a:t>Брожение также приводит к образованию газов: диоксид углерода, водород, аммиак</a:t>
            </a:r>
          </a:p>
          <a:p>
            <a:r>
              <a:rPr lang="ru-RU" dirty="0" smtClean="0"/>
              <a:t>В толстом кишечнике собак происходит всего 8% общего процесса пищеварения(у лошадей 25%)</a:t>
            </a:r>
          </a:p>
          <a:p>
            <a:r>
              <a:rPr lang="ru-RU" dirty="0" smtClean="0"/>
              <a:t>Способность к сбраживанию короткого ТОК собак ограничена (7-15% по сравнению с 36-68% у лошадей)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Бактерии- комменсалы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Комменсализм</a:t>
            </a:r>
            <a:r>
              <a:rPr lang="ru-RU" dirty="0" smtClean="0"/>
              <a:t> — </a:t>
            </a:r>
            <a:r>
              <a:rPr lang="ru-RU" b="1" dirty="0" smtClean="0"/>
              <a:t>разновидность симбиоза, при которой выгоду извлекает только один партнёр (не принося видимого вреда другому)</a:t>
            </a:r>
            <a:r>
              <a:rPr lang="ru-RU" dirty="0" smtClean="0"/>
              <a:t>; микроорганизмы, участвующие в таких взаимоотношениях. — комменсалы [от лат. сот-, с, + </a:t>
            </a:r>
            <a:r>
              <a:rPr lang="ru-RU" dirty="0" err="1" smtClean="0"/>
              <a:t>mensa</a:t>
            </a:r>
            <a:r>
              <a:rPr lang="ru-RU" dirty="0" smtClean="0"/>
              <a:t>, стол; буквально — сотрапезники]. Микроорганизмы-комменсалы колонизируют кожные покровы и полости организма человека (например, ЖКТ), не причиняя «видимого» вреда; их совокупность — нормальная микробная флора (естественная микрофлора). </a:t>
            </a:r>
            <a:r>
              <a:rPr lang="ru-RU" b="1" dirty="0" smtClean="0"/>
              <a:t>Типичные организмы-комменсалы — кишечная палочка, </a:t>
            </a:r>
            <a:r>
              <a:rPr lang="ru-RU" b="1" dirty="0" err="1" smtClean="0"/>
              <a:t>бифидобактерии</a:t>
            </a:r>
            <a:r>
              <a:rPr lang="ru-RU" b="1" dirty="0" smtClean="0"/>
              <a:t>, стафилококки, </a:t>
            </a:r>
            <a:r>
              <a:rPr lang="ru-RU" b="1" dirty="0" err="1" smtClean="0"/>
              <a:t>лактобациллы</a:t>
            </a:r>
            <a:r>
              <a:rPr lang="ru-RU" dirty="0" smtClean="0"/>
              <a:t>. Многие </a:t>
            </a:r>
            <a:r>
              <a:rPr lang="ru-RU" b="1" dirty="0" smtClean="0"/>
              <a:t>бактерии-комменсалы</a:t>
            </a:r>
            <a:r>
              <a:rPr lang="ru-RU" dirty="0" smtClean="0"/>
              <a:t> принадлежат к условно-патогенной микрофлоре и способны при определённых обстоятельствах вызывать заболевания </a:t>
            </a:r>
            <a:r>
              <a:rPr lang="ru-RU" dirty="0" err="1" smtClean="0"/>
              <a:t>макроорганизма</a:t>
            </a:r>
            <a:r>
              <a:rPr lang="ru-RU" dirty="0" smtClean="0"/>
              <a:t> (например, при внесении их в кровоток во время медицинских манипуляций).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Бактерии-патогены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Антагонистический симбиоз</a:t>
            </a:r>
            <a:r>
              <a:rPr lang="ru-RU" dirty="0" smtClean="0"/>
              <a:t> — симбиотические отношения, наносящие хозяину более или менее выраженный вред; его крайнее проявление — паразитизм [от греч. </a:t>
            </a:r>
            <a:r>
              <a:rPr lang="ru-RU" dirty="0" err="1" smtClean="0"/>
              <a:t>para</a:t>
            </a:r>
            <a:r>
              <a:rPr lang="ru-RU" dirty="0" smtClean="0"/>
              <a:t>, при, + </a:t>
            </a:r>
            <a:r>
              <a:rPr lang="ru-RU" dirty="0" err="1" smtClean="0"/>
              <a:t>sitos</a:t>
            </a:r>
            <a:r>
              <a:rPr lang="ru-RU" dirty="0" smtClean="0"/>
              <a:t>, пища]. Если микроорганизмы-сапрофиты [от греч. </a:t>
            </a:r>
            <a:r>
              <a:rPr lang="ru-RU" dirty="0" err="1" smtClean="0"/>
              <a:t>sapros</a:t>
            </a:r>
            <a:r>
              <a:rPr lang="ru-RU" dirty="0" smtClean="0"/>
              <a:t>, гнилой, + </a:t>
            </a:r>
            <a:r>
              <a:rPr lang="ru-RU" dirty="0" err="1" smtClean="0"/>
              <a:t>phyton</a:t>
            </a:r>
            <a:r>
              <a:rPr lang="ru-RU" dirty="0" smtClean="0"/>
              <a:t>, растение] утилизируют мёртвые органические субстраты, то </a:t>
            </a:r>
            <a:r>
              <a:rPr lang="ru-RU" b="1" dirty="0" smtClean="0"/>
              <a:t>паразитические виды живут за счёт живых тканей растений или животных.</a:t>
            </a:r>
            <a:r>
              <a:rPr lang="ru-RU" dirty="0" smtClean="0"/>
              <a:t> Проникая в организм хозяина, они могут вызывать у него заболевание, поэтому их обозначают как </a:t>
            </a:r>
            <a:r>
              <a:rPr lang="ru-RU" b="1" dirty="0" smtClean="0"/>
              <a:t>патогенные микроорганизмы. </a:t>
            </a:r>
          </a:p>
          <a:p>
            <a:r>
              <a:rPr lang="ru-RU" b="1" dirty="0" smtClean="0"/>
              <a:t>Паразитические микроорганизмы</a:t>
            </a:r>
            <a:r>
              <a:rPr lang="ru-RU" dirty="0" smtClean="0"/>
              <a:t> разделяют на внутри- и внеклеточные. Внутриклеточные паразиты — вирусы, риккетсии и </a:t>
            </a:r>
            <a:r>
              <a:rPr lang="ru-RU" dirty="0" err="1" smtClean="0"/>
              <a:t>хламидии</a:t>
            </a:r>
            <a:r>
              <a:rPr lang="ru-RU" dirty="0" smtClean="0"/>
              <a:t>. Внеклеточные паразиты — большинство бактерий и простейших. </a:t>
            </a:r>
          </a:p>
          <a:p>
            <a:r>
              <a:rPr lang="ru-RU" b="1" dirty="0" smtClean="0"/>
              <a:t>Факультативные паразиты</a:t>
            </a:r>
            <a:r>
              <a:rPr lang="ru-RU" dirty="0" smtClean="0"/>
              <a:t>. В зависимости от внешних условий некоторые микроорганизмы могут вести себя как паразиты, либо как сапрофиты. Поэтому их так и называют — факультативные паразиты. К ним относят большинство условно-патогенных бактерий.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ищет (и находит!) лаборатория.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Кал высевается на питательные среды</a:t>
            </a:r>
          </a:p>
          <a:p>
            <a:r>
              <a:rPr lang="ru-RU" dirty="0" smtClean="0"/>
              <a:t>Микроорганизмы растут(или не растут) на питательных средах, образуя колонии.</a:t>
            </a:r>
          </a:p>
          <a:p>
            <a:r>
              <a:rPr lang="ru-RU" dirty="0" smtClean="0"/>
              <a:t>Вид бактерий определяется по виду колоний или последующему анализу колоний образующих организмов методом ПЦР.</a:t>
            </a:r>
          </a:p>
          <a:p>
            <a:r>
              <a:rPr lang="ru-RU" dirty="0" smtClean="0"/>
              <a:t>Обнаруженные микроорганизмы титруются на устойчивость к антибиотикам или бактериофагам.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Препараты - </a:t>
            </a:r>
            <a:r>
              <a:rPr lang="ru-RU" dirty="0" err="1" smtClean="0"/>
              <a:t>пребиотики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Пребиотики</a:t>
            </a:r>
            <a:r>
              <a:rPr lang="ru-RU" dirty="0" smtClean="0"/>
              <a:t> - </a:t>
            </a:r>
            <a:r>
              <a:rPr lang="ru-RU" b="1" dirty="0" err="1" smtClean="0"/>
              <a:t>невсасывающиеся</a:t>
            </a:r>
            <a:r>
              <a:rPr lang="ru-RU" b="1" dirty="0" smtClean="0"/>
              <a:t> вещества, которые оказывают</a:t>
            </a:r>
            <a:r>
              <a:rPr lang="ru-RU" dirty="0" smtClean="0"/>
              <a:t> </a:t>
            </a:r>
            <a:r>
              <a:rPr lang="ru-RU" b="1" dirty="0" smtClean="0"/>
              <a:t>положительный физиологический</a:t>
            </a:r>
            <a:r>
              <a:rPr lang="ru-RU" dirty="0" smtClean="0"/>
              <a:t> </a:t>
            </a:r>
            <a:r>
              <a:rPr lang="ru-RU" b="1" dirty="0" smtClean="0"/>
              <a:t>эффект </a:t>
            </a:r>
            <a:r>
              <a:rPr lang="ru-RU" b="1" dirty="0" smtClean="0"/>
              <a:t>на хозяина,  </a:t>
            </a:r>
            <a:r>
              <a:rPr lang="ru-RU" b="1" dirty="0" smtClean="0"/>
              <a:t>селективно</a:t>
            </a:r>
            <a:r>
              <a:rPr lang="ru-RU" dirty="0" smtClean="0"/>
              <a:t> </a:t>
            </a:r>
            <a:r>
              <a:rPr lang="ru-RU" b="1" dirty="0" smtClean="0"/>
              <a:t>стимулируя </a:t>
            </a:r>
            <a:r>
              <a:rPr lang="ru-RU" b="1" dirty="0" smtClean="0"/>
              <a:t>необходимый рост </a:t>
            </a:r>
            <a:r>
              <a:rPr lang="ru-RU" b="1" dirty="0" smtClean="0"/>
              <a:t>или</a:t>
            </a:r>
            <a:r>
              <a:rPr lang="ru-RU" dirty="0" smtClean="0"/>
              <a:t> </a:t>
            </a:r>
            <a:r>
              <a:rPr lang="ru-RU" b="1" dirty="0" smtClean="0"/>
              <a:t>активность </a:t>
            </a:r>
            <a:r>
              <a:rPr lang="ru-RU" b="1" dirty="0" smtClean="0"/>
              <a:t>кишечной </a:t>
            </a:r>
            <a:r>
              <a:rPr lang="ru-RU" b="1" dirty="0" smtClean="0"/>
              <a:t>микрофлоры</a:t>
            </a:r>
          </a:p>
          <a:p>
            <a:r>
              <a:rPr lang="ru-RU" b="1" dirty="0" smtClean="0"/>
              <a:t>Наиболее известные </a:t>
            </a:r>
            <a:r>
              <a:rPr lang="ru-RU" b="1" dirty="0" err="1" smtClean="0"/>
              <a:t>пребиотики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•  </a:t>
            </a:r>
            <a:r>
              <a:rPr lang="ru-RU" b="1" dirty="0" err="1" smtClean="0"/>
              <a:t>Олигофруктоза</a:t>
            </a:r>
            <a:endParaRPr lang="ru-RU" b="1" dirty="0" smtClean="0"/>
          </a:p>
          <a:p>
            <a:r>
              <a:rPr lang="ru-RU" b="1" dirty="0" smtClean="0"/>
              <a:t>•  Инулин</a:t>
            </a:r>
          </a:p>
          <a:p>
            <a:r>
              <a:rPr lang="ru-RU" b="1" dirty="0" smtClean="0"/>
              <a:t>•  </a:t>
            </a:r>
            <a:r>
              <a:rPr lang="ru-RU" b="1" dirty="0" err="1" smtClean="0"/>
              <a:t>Галакто-олигосахариды</a:t>
            </a:r>
            <a:endParaRPr lang="ru-RU" b="1" dirty="0" smtClean="0"/>
          </a:p>
          <a:p>
            <a:r>
              <a:rPr lang="ru-RU" b="1" dirty="0" smtClean="0"/>
              <a:t>•  </a:t>
            </a:r>
            <a:r>
              <a:rPr lang="ru-RU" b="1" dirty="0" err="1" smtClean="0"/>
              <a:t>Лактулоза</a:t>
            </a:r>
            <a:endParaRPr lang="ru-RU" b="1" dirty="0" smtClean="0"/>
          </a:p>
          <a:p>
            <a:r>
              <a:rPr lang="ru-RU" b="1" dirty="0" smtClean="0"/>
              <a:t>•  Олигосахариды грудного молока</a:t>
            </a:r>
          </a:p>
          <a:p>
            <a:r>
              <a:rPr lang="ru-RU" sz="3400" b="1" dirty="0" err="1" smtClean="0"/>
              <a:t>Лактулоза</a:t>
            </a:r>
            <a:r>
              <a:rPr lang="ru-RU" sz="3400" b="1" dirty="0" smtClean="0"/>
              <a:t> – это синтетический дисахарид, использующийся как препарат </a:t>
            </a:r>
            <a:r>
              <a:rPr lang="ru-RU" sz="3400" b="1" dirty="0" smtClean="0"/>
              <a:t>при лечении </a:t>
            </a:r>
            <a:r>
              <a:rPr lang="ru-RU" sz="3400" b="1" dirty="0" smtClean="0"/>
              <a:t>запоров и печеночной энцефалопатии.</a:t>
            </a:r>
            <a:endParaRPr lang="ru-RU" sz="3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Препараты - </a:t>
            </a:r>
            <a:r>
              <a:rPr lang="ru-RU" dirty="0" err="1" smtClean="0"/>
              <a:t>пребиотики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 </a:t>
            </a:r>
            <a:r>
              <a:rPr lang="ru-RU" dirty="0" smtClean="0"/>
              <a:t>использовании </a:t>
            </a:r>
            <a:r>
              <a:rPr lang="ru-RU" dirty="0" err="1" smtClean="0"/>
              <a:t>лактулозы</a:t>
            </a:r>
            <a:r>
              <a:rPr lang="ru-RU" dirty="0" smtClean="0"/>
              <a:t> в животноводстве были получены </a:t>
            </a:r>
            <a:r>
              <a:rPr lang="ru-RU" dirty="0" smtClean="0"/>
              <a:t>достоверные  результаты</a:t>
            </a:r>
            <a:r>
              <a:rPr lang="ru-RU" dirty="0" smtClean="0"/>
              <a:t>, касающиеся ее </a:t>
            </a:r>
            <a:r>
              <a:rPr lang="ru-RU" dirty="0" err="1" smtClean="0"/>
              <a:t>пребиотического</a:t>
            </a:r>
            <a:r>
              <a:rPr lang="ru-RU" dirty="0" smtClean="0"/>
              <a:t> действия. </a:t>
            </a:r>
            <a:endParaRPr lang="ru-RU" dirty="0" smtClean="0"/>
          </a:p>
          <a:p>
            <a:r>
              <a:rPr lang="ru-RU" dirty="0" err="1" smtClean="0"/>
              <a:t>Лактулоза</a:t>
            </a:r>
            <a:r>
              <a:rPr lang="ru-RU" dirty="0" smtClean="0"/>
              <a:t> </a:t>
            </a:r>
            <a:r>
              <a:rPr lang="ru-RU" dirty="0" smtClean="0"/>
              <a:t>в качестве </a:t>
            </a:r>
            <a:r>
              <a:rPr lang="ru-RU" dirty="0" err="1" smtClean="0"/>
              <a:t>пребиотика</a:t>
            </a:r>
            <a:r>
              <a:rPr lang="ru-RU" dirty="0" smtClean="0"/>
              <a:t> была использована у коров, домашней птицы, лошадей, свиней. </a:t>
            </a:r>
            <a:endParaRPr lang="ru-RU" dirty="0" smtClean="0"/>
          </a:p>
          <a:p>
            <a:r>
              <a:rPr lang="ru-RU" dirty="0" smtClean="0"/>
              <a:t>Всего </a:t>
            </a:r>
            <a:r>
              <a:rPr lang="ru-RU" dirty="0" smtClean="0"/>
              <a:t>было проведено не менее 14 контролируемых исследований, в которые вошли 600 свиней и поросят, более чем 200000 куриц или индеек, около 200 коров и телят, а также 6 лошадей.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Препараты - </a:t>
            </a:r>
            <a:r>
              <a:rPr lang="ru-RU" dirty="0" err="1" smtClean="0"/>
              <a:t>пробиотики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Пробиотики</a:t>
            </a:r>
            <a:r>
              <a:rPr lang="ru-RU" sz="2400" dirty="0" smtClean="0"/>
              <a:t> -</a:t>
            </a:r>
            <a:r>
              <a:rPr lang="ru-RU" sz="2400" b="1" dirty="0" smtClean="0"/>
              <a:t>ж</a:t>
            </a:r>
            <a:r>
              <a:rPr lang="ru-RU" sz="2400" b="1" dirty="0" smtClean="0"/>
              <a:t>ивые </a:t>
            </a:r>
            <a:r>
              <a:rPr lang="ru-RU" sz="2400" b="1" dirty="0" smtClean="0"/>
              <a:t>микроорганизмы, </a:t>
            </a:r>
            <a:r>
              <a:rPr lang="ru-RU" sz="2400" b="1" dirty="0" smtClean="0"/>
              <a:t>которые</a:t>
            </a:r>
            <a:r>
              <a:rPr lang="ru-RU" sz="2400" dirty="0" smtClean="0"/>
              <a:t> </a:t>
            </a:r>
            <a:r>
              <a:rPr lang="ru-RU" sz="2400" b="1" dirty="0" smtClean="0"/>
              <a:t>при </a:t>
            </a:r>
            <a:r>
              <a:rPr lang="ru-RU" sz="2400" b="1" dirty="0" smtClean="0"/>
              <a:t>введении в </a:t>
            </a:r>
            <a:r>
              <a:rPr lang="ru-RU" sz="2400" b="1" dirty="0" smtClean="0"/>
              <a:t>адекватном</a:t>
            </a:r>
            <a:r>
              <a:rPr lang="ru-RU" sz="2400" dirty="0" smtClean="0"/>
              <a:t> </a:t>
            </a:r>
            <a:r>
              <a:rPr lang="ru-RU" sz="2400" b="1" dirty="0" smtClean="0"/>
              <a:t>количестве</a:t>
            </a:r>
            <a:r>
              <a:rPr lang="ru-RU" sz="2400" b="1" dirty="0" smtClean="0"/>
              <a:t>, </a:t>
            </a:r>
            <a:r>
              <a:rPr lang="ru-RU" sz="2400" b="1" dirty="0" smtClean="0"/>
              <a:t>оказывают</a:t>
            </a:r>
            <a:r>
              <a:rPr lang="ru-RU" sz="2400" dirty="0" smtClean="0"/>
              <a:t> </a:t>
            </a:r>
            <a:r>
              <a:rPr lang="ru-RU" sz="2400" b="1" dirty="0" smtClean="0"/>
              <a:t>положительный </a:t>
            </a:r>
            <a:r>
              <a:rPr lang="ru-RU" sz="2400" b="1" dirty="0" smtClean="0"/>
              <a:t>эффект </a:t>
            </a:r>
            <a:r>
              <a:rPr lang="ru-RU" sz="2400" b="1" dirty="0" smtClean="0"/>
              <a:t>на</a:t>
            </a:r>
            <a:r>
              <a:rPr lang="ru-RU" sz="2400" dirty="0" smtClean="0"/>
              <a:t> </a:t>
            </a:r>
            <a:r>
              <a:rPr lang="ru-RU" sz="2400" b="1" dirty="0" smtClean="0"/>
              <a:t>здоровье хозяина</a:t>
            </a:r>
          </a:p>
          <a:p>
            <a:r>
              <a:rPr lang="ru-RU" sz="2400" b="1" dirty="0" smtClean="0"/>
              <a:t>Наиболее часто используются как </a:t>
            </a:r>
            <a:r>
              <a:rPr lang="ru-RU" sz="2400" b="1" dirty="0" err="1" smtClean="0"/>
              <a:t>пробиотики</a:t>
            </a:r>
            <a:r>
              <a:rPr lang="ru-RU" sz="2400" b="1" dirty="0" smtClean="0"/>
              <a:t> штаммы </a:t>
            </a:r>
            <a:r>
              <a:rPr lang="ru-RU" sz="2400" b="1" dirty="0" err="1" smtClean="0"/>
              <a:t>лактобактерий</a:t>
            </a:r>
            <a:r>
              <a:rPr lang="ru-RU" sz="2400" b="1" dirty="0" smtClean="0"/>
              <a:t> 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бифидобактерий</a:t>
            </a:r>
            <a:r>
              <a:rPr lang="ru-RU" sz="2400" b="1" dirty="0" smtClean="0"/>
              <a:t>. Также для этой роли могут служить дрожжевые </a:t>
            </a:r>
            <a:r>
              <a:rPr lang="ru-RU" sz="2400" b="1" dirty="0" err="1" smtClean="0"/>
              <a:t>Saccharomyces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cerevisiae</a:t>
            </a:r>
            <a:r>
              <a:rPr lang="ru-RU" sz="2400" b="1" dirty="0" smtClean="0"/>
              <a:t> и </a:t>
            </a:r>
            <a:r>
              <a:rPr lang="ru-RU" sz="2400" b="1" dirty="0" smtClean="0"/>
              <a:t>некоторые штаммы кишечной палочки</a:t>
            </a:r>
          </a:p>
          <a:p>
            <a:r>
              <a:rPr lang="ru-RU" sz="2400" b="1" dirty="0" smtClean="0"/>
              <a:t>Термин </a:t>
            </a:r>
            <a:r>
              <a:rPr lang="ru-RU" sz="2400" b="1" dirty="0" smtClean="0"/>
              <a:t>«</a:t>
            </a:r>
            <a:r>
              <a:rPr lang="ru-RU" sz="2400" b="1" dirty="0" err="1" smtClean="0"/>
              <a:t>пробиотики</a:t>
            </a:r>
            <a:r>
              <a:rPr lang="ru-RU" sz="2400" b="1" dirty="0" smtClean="0"/>
              <a:t>» </a:t>
            </a:r>
            <a:r>
              <a:rPr lang="ru-RU" sz="2400" b="1" dirty="0" smtClean="0"/>
              <a:t>должен употребляться </a:t>
            </a:r>
            <a:r>
              <a:rPr lang="ru-RU" sz="2400" b="1" dirty="0" smtClean="0"/>
              <a:t>в отношении живых микроорганизмов, показавших в </a:t>
            </a:r>
            <a:r>
              <a:rPr lang="ru-RU" sz="2400" b="1" dirty="0" smtClean="0"/>
              <a:t>контролируемых исследования </a:t>
            </a:r>
            <a:r>
              <a:rPr lang="ru-RU" sz="2400" b="1" dirty="0" smtClean="0"/>
              <a:t>пользу для здоровья человека. </a:t>
            </a:r>
            <a:endParaRPr lang="ru-RU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Препараты - </a:t>
            </a:r>
            <a:r>
              <a:rPr lang="ru-RU" dirty="0" err="1" smtClean="0"/>
              <a:t>симбиотики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Синбиотики</a:t>
            </a:r>
            <a:r>
              <a:rPr lang="ru-RU" b="1" dirty="0" smtClean="0"/>
              <a:t> -</a:t>
            </a:r>
            <a:r>
              <a:rPr lang="ru-RU" dirty="0" smtClean="0"/>
              <a:t> </a:t>
            </a:r>
            <a:r>
              <a:rPr lang="ru-RU" b="1" dirty="0" smtClean="0"/>
              <a:t>п</a:t>
            </a:r>
            <a:r>
              <a:rPr lang="ru-RU" b="1" dirty="0" smtClean="0"/>
              <a:t>родукты</a:t>
            </a:r>
            <a:r>
              <a:rPr lang="ru-RU" b="1" dirty="0" smtClean="0"/>
              <a:t>, </a:t>
            </a:r>
            <a:r>
              <a:rPr lang="ru-RU" b="1" dirty="0" smtClean="0"/>
              <a:t>содержащие</a:t>
            </a:r>
            <a:r>
              <a:rPr lang="ru-RU" dirty="0" smtClean="0"/>
              <a:t> </a:t>
            </a:r>
            <a:r>
              <a:rPr lang="ru-RU" b="1" dirty="0" err="1" smtClean="0"/>
              <a:t>пробиотики</a:t>
            </a:r>
            <a:r>
              <a:rPr lang="ru-RU" b="1" dirty="0" smtClean="0"/>
              <a:t> </a:t>
            </a:r>
            <a:r>
              <a:rPr lang="ru-RU" b="1" dirty="0" smtClean="0"/>
              <a:t>и </a:t>
            </a:r>
            <a:r>
              <a:rPr lang="ru-RU" b="1" dirty="0" err="1" smtClean="0"/>
              <a:t>пребиотики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действия препаратов на ЖКТ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Утверждения </a:t>
            </a:r>
            <a:r>
              <a:rPr lang="ru-RU" b="1" dirty="0" smtClean="0"/>
              <a:t>об эффективности </a:t>
            </a:r>
            <a:r>
              <a:rPr lang="ru-RU" b="1" dirty="0" err="1" smtClean="0"/>
              <a:t>пробиотиков</a:t>
            </a:r>
            <a:r>
              <a:rPr lang="ru-RU" b="1" dirty="0" smtClean="0"/>
              <a:t> могут принимать различные формы, </a:t>
            </a:r>
            <a:r>
              <a:rPr lang="ru-RU" b="1" dirty="0" smtClean="0"/>
              <a:t>в зависимости </a:t>
            </a:r>
            <a:r>
              <a:rPr lang="ru-RU" b="1" dirty="0" smtClean="0"/>
              <a:t>от предполагаемого использования продукта. </a:t>
            </a:r>
            <a:endParaRPr lang="ru-RU" b="1" dirty="0" smtClean="0"/>
          </a:p>
          <a:p>
            <a:r>
              <a:rPr lang="ru-RU" b="1" dirty="0" smtClean="0"/>
              <a:t>Наиболее </a:t>
            </a:r>
            <a:r>
              <a:rPr lang="ru-RU" b="1" dirty="0" smtClean="0"/>
              <a:t>часто заявляется </a:t>
            </a:r>
            <a:r>
              <a:rPr lang="ru-RU" b="1" dirty="0" smtClean="0"/>
              <a:t>о связи </a:t>
            </a:r>
            <a:r>
              <a:rPr lang="ru-RU" b="1" dirty="0" err="1" smtClean="0"/>
              <a:t>пробиотиков</a:t>
            </a:r>
            <a:r>
              <a:rPr lang="ru-RU" b="1" dirty="0" smtClean="0"/>
              <a:t> с нормальной структурой и функционированием </a:t>
            </a:r>
            <a:r>
              <a:rPr lang="ru-RU" b="1" dirty="0" smtClean="0"/>
              <a:t>человеческого организма</a:t>
            </a:r>
            <a:r>
              <a:rPr lang="ru-RU" b="1" dirty="0" smtClean="0"/>
              <a:t>, что известно под названием «поддержка структуры – функции». </a:t>
            </a:r>
            <a:endParaRPr lang="ru-RU" b="1" dirty="0" smtClean="0"/>
          </a:p>
          <a:p>
            <a:r>
              <a:rPr lang="ru-RU" b="1" dirty="0" smtClean="0"/>
              <a:t>Часто используются </a:t>
            </a:r>
            <a:r>
              <a:rPr lang="ru-RU" b="1" dirty="0" smtClean="0"/>
              <a:t>«мягкие» утверждения без упоминания заболевания. Тем не менее, </a:t>
            </a:r>
            <a:r>
              <a:rPr lang="ru-RU" b="1" dirty="0" smtClean="0"/>
              <a:t>они также </a:t>
            </a:r>
            <a:r>
              <a:rPr lang="ru-RU" b="1" dirty="0" smtClean="0"/>
              <a:t>должны быть подтверждены результатами двойных слепых, плацебо </a:t>
            </a:r>
            <a:r>
              <a:rPr lang="ru-RU" b="1" dirty="0" smtClean="0"/>
              <a:t>– контролируемых </a:t>
            </a:r>
            <a:r>
              <a:rPr lang="ru-RU" b="1" dirty="0" smtClean="0"/>
              <a:t>исследований с хорошим дизайном на человеке. </a:t>
            </a:r>
            <a:endParaRPr lang="ru-RU" b="1" dirty="0" smtClean="0"/>
          </a:p>
          <a:p>
            <a:r>
              <a:rPr lang="ru-RU" b="1" dirty="0" smtClean="0"/>
              <a:t>Исследования </a:t>
            </a:r>
            <a:r>
              <a:rPr lang="ru-RU" b="1" dirty="0" err="1" smtClean="0"/>
              <a:t>in</a:t>
            </a:r>
            <a:r>
              <a:rPr lang="ru-RU" b="1" dirty="0" smtClean="0"/>
              <a:t> </a:t>
            </a:r>
            <a:r>
              <a:rPr lang="ru-RU" b="1" dirty="0" err="1" smtClean="0"/>
              <a:t>vitro</a:t>
            </a:r>
            <a:r>
              <a:rPr lang="ru-RU" b="1" dirty="0" smtClean="0"/>
              <a:t> </a:t>
            </a:r>
            <a:r>
              <a:rPr lang="ru-RU" b="1" dirty="0" smtClean="0"/>
              <a:t>и на </a:t>
            </a:r>
            <a:r>
              <a:rPr lang="ru-RU" b="1" dirty="0" smtClean="0"/>
              <a:t>животных моделях, хотя и важны для выработки клинической стратегии, </a:t>
            </a:r>
            <a:r>
              <a:rPr lang="ru-RU" b="1" dirty="0" smtClean="0"/>
              <a:t>не достаточны </a:t>
            </a:r>
            <a:r>
              <a:rPr lang="ru-RU" b="1" dirty="0" smtClean="0"/>
              <a:t>для утверждений о пользе продукта для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b="1" dirty="0" smtClean="0"/>
              <a:t>Болезни </a:t>
            </a:r>
            <a:r>
              <a:rPr lang="ru-RU" b="1" dirty="0"/>
              <a:t>«</a:t>
            </a:r>
            <a:r>
              <a:rPr lang="ru-RU" b="1" dirty="0" err="1"/>
              <a:t>дисбактериоз</a:t>
            </a:r>
            <a:r>
              <a:rPr lang="ru-RU" b="1" dirty="0"/>
              <a:t>» не существует.</a:t>
            </a:r>
            <a:endParaRPr lang="ru-RU" sz="2400" dirty="0"/>
          </a:p>
          <a:p>
            <a:pPr lvl="1"/>
            <a:r>
              <a:rPr lang="ru-RU" b="1" dirty="0"/>
              <a:t>Нет симптомов и жалоб, характерных для </a:t>
            </a:r>
            <a:r>
              <a:rPr lang="ru-RU" b="1" dirty="0" err="1"/>
              <a:t>дисбактериоза</a:t>
            </a:r>
            <a:r>
              <a:rPr lang="ru-RU" b="1" dirty="0"/>
              <a:t>.</a:t>
            </a:r>
            <a:endParaRPr lang="ru-RU" sz="2400" dirty="0"/>
          </a:p>
          <a:p>
            <a:pPr lvl="1"/>
            <a:r>
              <a:rPr lang="ru-RU" b="1" dirty="0"/>
              <a:t>«Анализ кала на </a:t>
            </a:r>
            <a:r>
              <a:rPr lang="ru-RU" b="1" dirty="0" err="1"/>
              <a:t>дисбактериоз</a:t>
            </a:r>
            <a:r>
              <a:rPr lang="ru-RU" b="1" dirty="0"/>
              <a:t>» не имеет практической ценности</a:t>
            </a:r>
            <a:r>
              <a:rPr lang="ru-RU" b="1" dirty="0" smtClean="0"/>
              <a:t>.</a:t>
            </a:r>
          </a:p>
          <a:p>
            <a:pPr lvl="1"/>
            <a:r>
              <a:rPr lang="ru-RU" b="1" dirty="0" smtClean="0"/>
              <a:t>Применение </a:t>
            </a:r>
            <a:r>
              <a:rPr lang="ru-RU" b="1" dirty="0" err="1" smtClean="0"/>
              <a:t>пребиотиков</a:t>
            </a:r>
            <a:r>
              <a:rPr lang="ru-RU" b="1" dirty="0" smtClean="0"/>
              <a:t> на основе </a:t>
            </a:r>
            <a:r>
              <a:rPr lang="ru-RU" b="1" dirty="0" err="1" smtClean="0"/>
              <a:t>лактулозы</a:t>
            </a:r>
            <a:r>
              <a:rPr lang="ru-RU" b="1" dirty="0" smtClean="0"/>
              <a:t> может играть положительную роль при некоторых заболеваниях ЖКТ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ЖКТ собаки</a:t>
            </a:r>
            <a:endParaRPr lang="ru-RU" dirty="0"/>
          </a:p>
        </p:txBody>
      </p:sp>
      <p:pic>
        <p:nvPicPr>
          <p:cNvPr id="4" name="Содержимое 3" descr="tmp213-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3575" y="2082006"/>
            <a:ext cx="5276850" cy="356235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Практические рекомендации «</a:t>
            </a:r>
            <a:r>
              <a:rPr lang="ru-RU" dirty="0" err="1" smtClean="0"/>
              <a:t>Пробиотики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пребиотики</a:t>
            </a:r>
            <a:r>
              <a:rPr lang="ru-RU" dirty="0" smtClean="0"/>
              <a:t>». Отчет Всемирной Гастроэнтерологической Организации. Май  2008</a:t>
            </a:r>
          </a:p>
          <a:p>
            <a:r>
              <a:rPr lang="ru-RU" dirty="0" err="1" smtClean="0"/>
              <a:t>Буторова</a:t>
            </a:r>
            <a:r>
              <a:rPr lang="ru-RU" dirty="0" smtClean="0"/>
              <a:t> Л.И., Калинин А.В. «Значение </a:t>
            </a:r>
            <a:r>
              <a:rPr lang="ru-RU" dirty="0" err="1" smtClean="0"/>
              <a:t>лактулозы</a:t>
            </a:r>
            <a:r>
              <a:rPr lang="ru-RU" dirty="0" smtClean="0"/>
              <a:t> в регуляции кишечной микрофлоры»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4044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500174"/>
            <a:ext cx="6000792" cy="4572032"/>
          </a:xfrm>
        </p:spPr>
      </p:pic>
      <p:sp>
        <p:nvSpPr>
          <p:cNvPr id="7" name="TextBox 6"/>
          <p:cNvSpPr txBox="1"/>
          <p:nvPr/>
        </p:nvSpPr>
        <p:spPr>
          <a:xfrm>
            <a:off x="2857488" y="378619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</a:rPr>
              <a:t>Вопросы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  <a:endParaRPr lang="ru-RU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ЖКТ кошки</a:t>
            </a:r>
            <a:endParaRPr lang="ru-RU" dirty="0"/>
          </a:p>
        </p:txBody>
      </p:sp>
      <p:pic>
        <p:nvPicPr>
          <p:cNvPr id="4" name="Содержимое 3" descr="строение кош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7864" y="1600200"/>
            <a:ext cx="5508271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Пищеварение в желудке</a:t>
            </a:r>
            <a:endParaRPr lang="ru-RU" dirty="0"/>
          </a:p>
        </p:txBody>
      </p:sp>
      <p:pic>
        <p:nvPicPr>
          <p:cNvPr id="6" name="Содержимое 5" descr="3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16362" y="1394619"/>
            <a:ext cx="4429125" cy="3609975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Пища </a:t>
            </a:r>
            <a:r>
              <a:rPr lang="ru-RU" b="1" dirty="0" smtClean="0"/>
              <a:t>в желудке перемешивается с желудочным соком: пепсином и соляной кислотой</a:t>
            </a:r>
          </a:p>
          <a:p>
            <a:r>
              <a:rPr lang="ru-RU" b="1" dirty="0" smtClean="0"/>
              <a:t>Пепсин </a:t>
            </a:r>
            <a:r>
              <a:rPr lang="ru-RU" b="1" dirty="0" smtClean="0"/>
              <a:t>действует на молекулы белка расщепляя её на пептиды. Оптимальные условия  - при </a:t>
            </a:r>
            <a:r>
              <a:rPr lang="en-US" b="1" dirty="0" smtClean="0"/>
              <a:t>pH</a:t>
            </a:r>
            <a:r>
              <a:rPr lang="ru-RU" b="1" dirty="0" smtClean="0"/>
              <a:t> 2.0.</a:t>
            </a:r>
          </a:p>
          <a:p>
            <a:r>
              <a:rPr lang="ru-RU" b="1" dirty="0" smtClean="0"/>
              <a:t>Желудочный сок содержит вязкую слизь, защищающую слизистую оболочку о кислоты и пепсина. </a:t>
            </a:r>
            <a:endParaRPr lang="ru-RU" b="1" dirty="0" smtClean="0"/>
          </a:p>
          <a:p>
            <a:r>
              <a:rPr lang="ru-RU" b="1" dirty="0" smtClean="0"/>
              <a:t>Слизь </a:t>
            </a:r>
            <a:r>
              <a:rPr lang="ru-RU" b="1" dirty="0" smtClean="0"/>
              <a:t>препятствует проникновению макромолекул, но позволяет  проходить </a:t>
            </a:r>
            <a:r>
              <a:rPr lang="ru-RU" b="1" dirty="0" smtClean="0"/>
              <a:t>электролитам </a:t>
            </a:r>
            <a:r>
              <a:rPr lang="ru-RU" b="1" dirty="0" smtClean="0"/>
              <a:t>и другим мелким молекулам</a:t>
            </a:r>
          </a:p>
          <a:p>
            <a:r>
              <a:rPr lang="ru-RU" b="1" dirty="0" smtClean="0"/>
              <a:t>Образование </a:t>
            </a:r>
            <a:r>
              <a:rPr lang="ru-RU" b="1" dirty="0" err="1" smtClean="0"/>
              <a:t>мукопротеина</a:t>
            </a:r>
            <a:r>
              <a:rPr lang="ru-RU" b="1" dirty="0" smtClean="0"/>
              <a:t>, связывающего витамин В12, для всасывания в тонком кишечнике также происходит в желудке.</a:t>
            </a:r>
            <a:endParaRPr lang="ru-RU" b="1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Пищеварение в тонком кишечнике</a:t>
            </a:r>
            <a:endParaRPr lang="ru-RU" dirty="0"/>
          </a:p>
        </p:txBody>
      </p:sp>
      <p:pic>
        <p:nvPicPr>
          <p:cNvPr id="6" name="Содержимое 5" descr="тонкая киш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7787" y="1389856"/>
            <a:ext cx="4486275" cy="361950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Ферментативное переваривание корма завершается в тонком кишечнике: все белки, жиры и углеводы расщепляются на аминокислоты, дипептиды, глицерин, жирные кислоты и моносахариды.</a:t>
            </a:r>
          </a:p>
          <a:p>
            <a:r>
              <a:rPr lang="ru-RU" b="1" dirty="0" smtClean="0"/>
              <a:t>Происходит всасывание воды, витаминов и неорганических веществ</a:t>
            </a:r>
          </a:p>
          <a:p>
            <a:r>
              <a:rPr lang="ru-RU" b="1" dirty="0" smtClean="0"/>
              <a:t>Собаки массой 20 кг ежедневно поглощает 3 литра жидкости.  50% этого объема всасывается в тощей кишке, 40 процентов в подвздошной, а 10 % в толстой</a:t>
            </a:r>
          </a:p>
          <a:p>
            <a:r>
              <a:rPr lang="ru-RU" b="1" dirty="0" smtClean="0"/>
              <a:t>В процессе всасывания просвет кишечника очищается </a:t>
            </a:r>
            <a:r>
              <a:rPr lang="ru-RU" b="1" u="sng" dirty="0" smtClean="0"/>
              <a:t>практически от всех питательных веществ и 90% поглощенного натрия калия и хлоридов.</a:t>
            </a:r>
            <a:endParaRPr lang="ru-RU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Пищеварение в толстом кишечнике</a:t>
            </a:r>
            <a:endParaRPr lang="ru-RU" dirty="0"/>
          </a:p>
        </p:txBody>
      </p:sp>
      <p:pic>
        <p:nvPicPr>
          <p:cNvPr id="6" name="Содержимое 5" descr="толстый кишеч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7350" y="1613694"/>
            <a:ext cx="4303740" cy="4101322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Переваренный корм попадает в толстый кишечник через </a:t>
            </a:r>
            <a:r>
              <a:rPr lang="ru-RU" b="1" dirty="0" err="1" smtClean="0"/>
              <a:t>илеоцекальный</a:t>
            </a:r>
            <a:r>
              <a:rPr lang="ru-RU" b="1" dirty="0" smtClean="0"/>
              <a:t> клапан.</a:t>
            </a:r>
          </a:p>
          <a:p>
            <a:r>
              <a:rPr lang="ru-RU" b="1" dirty="0" smtClean="0"/>
              <a:t>Толстый кишечник состоит  из слепой, толстой и прямой кишок</a:t>
            </a:r>
          </a:p>
          <a:p>
            <a:r>
              <a:rPr lang="ru-RU" b="1" dirty="0" smtClean="0"/>
              <a:t>Толстая кишка состоит из восходящей ободочной кишки, поперечной и нисходящей ободочной кишки</a:t>
            </a:r>
          </a:p>
          <a:p>
            <a:r>
              <a:rPr lang="ru-RU" b="1" dirty="0" smtClean="0"/>
              <a:t>В толстом кишечнике нет </a:t>
            </a:r>
            <a:r>
              <a:rPr lang="ru-RU" b="1" dirty="0" err="1" smtClean="0"/>
              <a:t>ворсинок-поверхность</a:t>
            </a:r>
            <a:r>
              <a:rPr lang="ru-RU" b="1" dirty="0" smtClean="0"/>
              <a:t> гладкая.</a:t>
            </a:r>
          </a:p>
          <a:p>
            <a:r>
              <a:rPr lang="ru-RU" b="1" dirty="0" smtClean="0"/>
              <a:t>Прямые </a:t>
            </a:r>
            <a:r>
              <a:rPr lang="ru-RU" b="1" dirty="0" err="1" smtClean="0"/>
              <a:t>табулярные</a:t>
            </a:r>
            <a:r>
              <a:rPr lang="ru-RU" b="1" dirty="0" smtClean="0"/>
              <a:t> железы, </a:t>
            </a:r>
            <a:r>
              <a:rPr lang="ru-RU" b="1" dirty="0" err="1" smtClean="0"/>
              <a:t>либеркюновы</a:t>
            </a:r>
            <a:r>
              <a:rPr lang="ru-RU" b="1" dirty="0" smtClean="0"/>
              <a:t> железы выделяют слизь, имеющую </a:t>
            </a:r>
            <a:r>
              <a:rPr lang="ru-RU" b="1" u="sng" dirty="0" smtClean="0"/>
              <a:t>щелочную среду</a:t>
            </a:r>
          </a:p>
          <a:p>
            <a:r>
              <a:rPr lang="ru-RU" b="1" dirty="0" smtClean="0"/>
              <a:t>Слизь осуществляет  смазку стенок для облегчения прохода фекальных масс, </a:t>
            </a:r>
            <a:r>
              <a:rPr lang="ru-RU" b="1" u="sng" dirty="0" smtClean="0"/>
              <a:t>а щелочная среда нейтрализует кислоты вызывающие раздражение слизистой оболочки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Пищеварение в толстом кишечнике</a:t>
            </a:r>
            <a:endParaRPr lang="ru-RU" dirty="0"/>
          </a:p>
        </p:txBody>
      </p:sp>
      <p:pic>
        <p:nvPicPr>
          <p:cNvPr id="6" name="Содержимое 5" descr="githis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428736"/>
            <a:ext cx="5111750" cy="4643469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Площадь поверхности толстого кишечника гораздо меньше, чем тонкого из-за отсутствия ворсинок</a:t>
            </a:r>
          </a:p>
          <a:p>
            <a:r>
              <a:rPr lang="ru-RU" b="1" dirty="0" smtClean="0"/>
              <a:t>В слизистой оболочке не существует ни одного механизма для всасывания органических питательных веществ, могут усваиваться только вода и некоторые электролиты.</a:t>
            </a:r>
          </a:p>
          <a:p>
            <a:r>
              <a:rPr lang="ru-RU" b="1" dirty="0" smtClean="0"/>
              <a:t>Вода усваивается путем всасывания в межклеточные пространства по градиенту концентрации, создаваемому вследствие всасывания электролитов и ЛЖК.</a:t>
            </a:r>
          </a:p>
          <a:p>
            <a:r>
              <a:rPr lang="ru-RU" b="1" dirty="0" smtClean="0"/>
              <a:t>У собак и кошек  толстый кишечник служит только для транспорта </a:t>
            </a:r>
            <a:r>
              <a:rPr lang="ru-RU" b="1" dirty="0" err="1" smtClean="0"/>
              <a:t>непереваренных</a:t>
            </a:r>
            <a:r>
              <a:rPr lang="ru-RU" b="1" dirty="0" smtClean="0"/>
              <a:t> компонентов пищи и возврата эндогенно секретированных воды и электролит</a:t>
            </a:r>
            <a:r>
              <a:rPr lang="ru-RU" dirty="0" smtClean="0"/>
              <a:t>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Микрофлора кишечника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Состоит из </a:t>
            </a:r>
            <a:r>
              <a:rPr lang="ru-RU" b="1" dirty="0" smtClean="0"/>
              <a:t>нескольких сотен</a:t>
            </a:r>
            <a:r>
              <a:rPr lang="ru-RU" dirty="0" smtClean="0"/>
              <a:t> видов бактерий</a:t>
            </a:r>
          </a:p>
          <a:p>
            <a:r>
              <a:rPr lang="ru-RU" dirty="0" smtClean="0"/>
              <a:t>У собак и кошек подавляющее </a:t>
            </a:r>
            <a:r>
              <a:rPr lang="ru-RU" b="1" dirty="0" smtClean="0"/>
              <a:t>большинство бактерий сконцентрировано в толстом отделе кишечника</a:t>
            </a:r>
          </a:p>
          <a:p>
            <a:r>
              <a:rPr lang="ru-RU" dirty="0" err="1" smtClean="0"/>
              <a:t>Симбионтная</a:t>
            </a:r>
            <a:r>
              <a:rPr lang="ru-RU" dirty="0" smtClean="0"/>
              <a:t> микрофлора формируется вскоре после рождения и остается неизменной в течении жизни</a:t>
            </a:r>
          </a:p>
          <a:p>
            <a:r>
              <a:rPr lang="ru-RU" b="1" dirty="0" smtClean="0"/>
              <a:t>99% бактерий в кишечнике здорового животного представлены анаэробами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Микрофлора кишечника</a:t>
            </a:r>
            <a:endParaRPr lang="ru-RU" dirty="0"/>
          </a:p>
        </p:txBody>
      </p:sp>
      <p:pic>
        <p:nvPicPr>
          <p:cNvPr id="7" name="Содержимое 6" descr="бактер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Основными видами бактерий в кишечнике здоровой собаки или кошки являются </a:t>
            </a:r>
            <a:r>
              <a:rPr lang="ru-RU" b="1" u="sng" dirty="0" smtClean="0"/>
              <a:t>стрептококки, молочнокислые </a:t>
            </a:r>
            <a:r>
              <a:rPr lang="ru-RU" b="1" u="sng" dirty="0" err="1" smtClean="0"/>
              <a:t>бактери</a:t>
            </a:r>
            <a:r>
              <a:rPr lang="ru-RU" b="1" u="sng" dirty="0" err="1" smtClean="0"/>
              <a:t>и,</a:t>
            </a:r>
            <a:r>
              <a:rPr lang="ru-RU" b="1" u="sng" dirty="0" err="1" smtClean="0"/>
              <a:t>бактероиды</a:t>
            </a:r>
            <a:r>
              <a:rPr lang="ru-RU" b="1" u="sng" dirty="0" smtClean="0"/>
              <a:t> </a:t>
            </a:r>
            <a:r>
              <a:rPr lang="ru-RU" b="1" u="sng" dirty="0" smtClean="0"/>
              <a:t>и </a:t>
            </a:r>
            <a:r>
              <a:rPr lang="ru-RU" b="1" u="sng" dirty="0" err="1" smtClean="0"/>
              <a:t>клостридии</a:t>
            </a:r>
            <a:endParaRPr lang="ru-RU" b="1" u="sng" dirty="0" smtClean="0"/>
          </a:p>
          <a:p>
            <a:r>
              <a:rPr lang="ru-RU" b="1" dirty="0" smtClean="0"/>
              <a:t>Представители рода </a:t>
            </a:r>
            <a:r>
              <a:rPr lang="en-US" b="1" dirty="0" smtClean="0"/>
              <a:t>Lactobacillus  </a:t>
            </a:r>
            <a:r>
              <a:rPr lang="ru-RU" b="1" dirty="0" smtClean="0"/>
              <a:t>выше у молодых животных, питающихся молочной пищей</a:t>
            </a:r>
          </a:p>
          <a:p>
            <a:r>
              <a:rPr lang="ru-RU" b="1" dirty="0" smtClean="0"/>
              <a:t>Бактерии рода </a:t>
            </a:r>
            <a:r>
              <a:rPr lang="en-US" b="1" dirty="0" smtClean="0"/>
              <a:t>Clostridium </a:t>
            </a:r>
            <a:r>
              <a:rPr lang="ru-RU" b="1" dirty="0" smtClean="0"/>
              <a:t> преобладают у животных на мясной диете</a:t>
            </a:r>
          </a:p>
          <a:p>
            <a:r>
              <a:rPr lang="ru-RU" b="1" dirty="0" smtClean="0"/>
              <a:t>Органические вещества, поступающие в толстый кишечник представлены в основном клетчаткой и небольшим количеством </a:t>
            </a:r>
            <a:r>
              <a:rPr lang="ru-RU" b="1" dirty="0" err="1" smtClean="0"/>
              <a:t>непереваренных</a:t>
            </a:r>
            <a:r>
              <a:rPr lang="ru-RU" b="1" dirty="0" smtClean="0"/>
              <a:t> углеводов и белков</a:t>
            </a:r>
          </a:p>
          <a:p>
            <a:r>
              <a:rPr lang="ru-RU" b="1" dirty="0" smtClean="0"/>
              <a:t>Колонии бактерий, вызывая брожение, могут частично переваривать  эти органические вещества.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1212</Words>
  <Application>Microsoft Office PowerPoint</Application>
  <PresentationFormat>Экран (4:3)</PresentationFormat>
  <Paragraphs>89</Paragraphs>
  <Slides>21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Дисбактериоз: миф или реальность?</vt:lpstr>
      <vt:lpstr>Строение ЖКТ собаки</vt:lpstr>
      <vt:lpstr>Строение ЖКТ кошки</vt:lpstr>
      <vt:lpstr>Пищеварение в желудке</vt:lpstr>
      <vt:lpstr>Пищеварение в тонком кишечнике</vt:lpstr>
      <vt:lpstr>Пищеварение в толстом кишечнике</vt:lpstr>
      <vt:lpstr>Пищеварение в толстом кишечнике</vt:lpstr>
      <vt:lpstr>Микрофлора кишечника</vt:lpstr>
      <vt:lpstr>Микрофлора кишечника</vt:lpstr>
      <vt:lpstr>Микрофлора кишечника</vt:lpstr>
      <vt:lpstr>Бактерии- комменсалы</vt:lpstr>
      <vt:lpstr>Бактерии-патогены.</vt:lpstr>
      <vt:lpstr>Что ищет (и находит!) лаборатория.</vt:lpstr>
      <vt:lpstr>Препараты - пребиотики</vt:lpstr>
      <vt:lpstr>Препараты - пребиотики</vt:lpstr>
      <vt:lpstr>Препараты - пробиотики</vt:lpstr>
      <vt:lpstr>Препараты - симбиотики</vt:lpstr>
      <vt:lpstr>Оценка действия препаратов на ЖКТ</vt:lpstr>
      <vt:lpstr>Выводы</vt:lpstr>
      <vt:lpstr>Рекомендуемая литература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Дисбактериоз: миф или реальность?</dc:title>
  <dc:creator>Admin</dc:creator>
  <cp:lastModifiedBy>Admin</cp:lastModifiedBy>
  <cp:revision>151</cp:revision>
  <dcterms:created xsi:type="dcterms:W3CDTF">2011-05-19T06:40:03Z</dcterms:created>
  <dcterms:modified xsi:type="dcterms:W3CDTF">2011-05-21T15:24:04Z</dcterms:modified>
</cp:coreProperties>
</file>